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65" r:id="rId8"/>
    <p:sldMasterId id="2147483778" r:id="rId9"/>
    <p:sldMasterId id="2147483791" r:id="rId10"/>
    <p:sldMasterId id="2147483804" r:id="rId11"/>
    <p:sldMasterId id="2147483817" r:id="rId12"/>
    <p:sldMasterId id="2147483830" r:id="rId13"/>
    <p:sldMasterId id="2147483843" r:id="rId14"/>
    <p:sldMasterId id="2147483856" r:id="rId15"/>
    <p:sldMasterId id="2147483882" r:id="rId16"/>
  </p:sldMasterIdLst>
  <p:notesMasterIdLst>
    <p:notesMasterId r:id="rId64"/>
  </p:notesMasterIdLst>
  <p:sldIdLst>
    <p:sldId id="256" r:id="rId17"/>
    <p:sldId id="313" r:id="rId18"/>
    <p:sldId id="312" r:id="rId19"/>
    <p:sldId id="314" r:id="rId20"/>
    <p:sldId id="315" r:id="rId21"/>
    <p:sldId id="316" r:id="rId22"/>
    <p:sldId id="317" r:id="rId23"/>
    <p:sldId id="318" r:id="rId24"/>
    <p:sldId id="322" r:id="rId25"/>
    <p:sldId id="321" r:id="rId26"/>
    <p:sldId id="323" r:id="rId27"/>
    <p:sldId id="324" r:id="rId28"/>
    <p:sldId id="325" r:id="rId29"/>
    <p:sldId id="331" r:id="rId30"/>
    <p:sldId id="346" r:id="rId31"/>
    <p:sldId id="285" r:id="rId32"/>
    <p:sldId id="348" r:id="rId33"/>
    <p:sldId id="326" r:id="rId34"/>
    <p:sldId id="328" r:id="rId35"/>
    <p:sldId id="327" r:id="rId36"/>
    <p:sldId id="337" r:id="rId37"/>
    <p:sldId id="332" r:id="rId38"/>
    <p:sldId id="280" r:id="rId39"/>
    <p:sldId id="334" r:id="rId40"/>
    <p:sldId id="333" r:id="rId41"/>
    <p:sldId id="335" r:id="rId42"/>
    <p:sldId id="336" r:id="rId43"/>
    <p:sldId id="329" r:id="rId44"/>
    <p:sldId id="338" r:id="rId45"/>
    <p:sldId id="330" r:id="rId46"/>
    <p:sldId id="278" r:id="rId47"/>
    <p:sldId id="339" r:id="rId48"/>
    <p:sldId id="340" r:id="rId49"/>
    <p:sldId id="341" r:id="rId50"/>
    <p:sldId id="342" r:id="rId51"/>
    <p:sldId id="343" r:id="rId52"/>
    <p:sldId id="298" r:id="rId53"/>
    <p:sldId id="344" r:id="rId54"/>
    <p:sldId id="297" r:id="rId55"/>
    <p:sldId id="300" r:id="rId56"/>
    <p:sldId id="345" r:id="rId57"/>
    <p:sldId id="349" r:id="rId58"/>
    <p:sldId id="350" r:id="rId59"/>
    <p:sldId id="352" r:id="rId60"/>
    <p:sldId id="353" r:id="rId61"/>
    <p:sldId id="354" r:id="rId62"/>
    <p:sldId id="270" r:id="rId63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77483" autoAdjust="0"/>
  </p:normalViewPr>
  <p:slideViewPr>
    <p:cSldViewPr snapToGrid="0">
      <p:cViewPr varScale="1">
        <p:scale>
          <a:sx n="68" d="100"/>
          <a:sy n="68" d="100"/>
        </p:scale>
        <p:origin x="5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63" Type="http://schemas.openxmlformats.org/officeDocument/2006/relationships/slide" Target="slides/slide47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61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theme" Target="theme/theme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70E6F-0C95-4720-B765-DA62FA905AE8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07DEF-2880-4485-862D-B1E2C11088F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7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3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35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38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61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64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158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391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032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90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lookahead</a:t>
            </a:r>
            <a:r>
              <a:rPr lang="it-IT" dirty="0"/>
              <a:t>  con il regolatore di mori con gain cambiato a 0.01, le funzioni sono stabili ma ci sono oscillazioni forti già in partenza, senza feed-</a:t>
            </a:r>
            <a:r>
              <a:rPr lang="it-IT" dirty="0" err="1"/>
              <a:t>forward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07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7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19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40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487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22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56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42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8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4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8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84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726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29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33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6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7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8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26"/>
          <p:cNvPicPr/>
          <p:nvPr/>
        </p:nvPicPr>
        <p:blipFill>
          <a:blip r:embed="rId14"/>
          <a:stretch/>
        </p:blipFill>
        <p:spPr>
          <a:xfrm>
            <a:off x="0" y="0"/>
            <a:ext cx="12194280" cy="42933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3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3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53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4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5" name="PlaceHolder 125"/>
          <p:cNvSpPr>
            <a:spLocks noGrp="1"/>
          </p:cNvSpPr>
          <p:nvPr>
            <p:ph type="body"/>
          </p:nvPr>
        </p:nvSpPr>
        <p:spPr>
          <a:xfrm>
            <a:off x="576000" y="5148720"/>
            <a:ext cx="11039760" cy="251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6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27" name="Picture 4" descr="Y:\IMMAGINE _COORDINATA_2014\LOGO_UFFICIALE\01_Polimi_centrato\eps\01_Polimi_centrato_COL_negativo.png"/>
          <p:cNvPicPr/>
          <p:nvPr/>
        </p:nvPicPr>
        <p:blipFill>
          <a:blip r:embed="rId15"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128" name="Picture 384"/>
          <p:cNvPicPr/>
          <p:nvPr/>
        </p:nvPicPr>
        <p:blipFill>
          <a:blip r:embed="rId16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69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69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1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B17EB8B-2B69-4B68-9ACE-673C7887813C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81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1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81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81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86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86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1D9A8A8-5313-4FF7-A757-69D3E47265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98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98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98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02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02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4A664BF-A4E0-4F70-8373-A14B784D714E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14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4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15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15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0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91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192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193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4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5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6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7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8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9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0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1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2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3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4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5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6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7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8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9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0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1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2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3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4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5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6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7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8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9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0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1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2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3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4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5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6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7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8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9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0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1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2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3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4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5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6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7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8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9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0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1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2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3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4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5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6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7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8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9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0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1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2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3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4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5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6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7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8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9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0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1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2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3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4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5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6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7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8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9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0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1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2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13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C188C90-F141-4CF2-90CC-22253CB499CB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314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5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316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317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35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35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7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406AE7B7-0B7A-4450-949F-DE7AA57608E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48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48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48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52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52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4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26E0786-3CA8-44CC-A968-C1E03701697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64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4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64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64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85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85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7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C648DC6-CECF-45AB-8431-AB0DE22B826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97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98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98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magine 126"/>
          <p:cNvPicPr/>
          <p:nvPr/>
        </p:nvPicPr>
        <p:blipFill>
          <a:blip/>
          <a:stretch/>
        </p:blipFill>
        <p:spPr>
          <a:xfrm>
            <a:off x="0" y="0"/>
            <a:ext cx="12191760" cy="429228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7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168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8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935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9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0" name="PlaceHolder 125"/>
          <p:cNvSpPr>
            <a:spLocks noGrp="1"/>
          </p:cNvSpPr>
          <p:nvPr>
            <p:ph type="body"/>
          </p:nvPr>
        </p:nvSpPr>
        <p:spPr>
          <a:xfrm>
            <a:off x="7564320" y="5194080"/>
            <a:ext cx="4051440" cy="3236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1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92" name="Picture 4" descr="Y:\IMMAGINE _COORDINATA_2014\LOGO_UFFICIALE\01_Polimi_centrato\eps\01_Polimi_centrato_COL_negativo.png"/>
          <p:cNvPicPr/>
          <p:nvPr/>
        </p:nvPicPr>
        <p:blipFill>
          <a:blip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293" name="Picture 381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333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334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4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82D7930-D173-414E-82F9-B800287E06B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455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56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457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58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50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50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C3EE061-EC89-4174-9502-F7503BFEF92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62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2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62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791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665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666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6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B56BBE2-81E2-4A21-BDA6-DC0B07C777D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787" name="PlaceHolder 126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788" name="PlaceHolder 127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789" name="Picture 256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790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/>
          <a:lstStyle/>
          <a:p>
            <a:pPr marL="432000" indent="-32400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40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Write your thanks</a:t>
            </a:r>
            <a:endParaRPr lang="it-IT" sz="4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9" name="Group 3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830" name="Line 4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Line 5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Line 6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Line 7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Line 8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Line 9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Line 10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Line 11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Line 12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Line 13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Line 14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Line 15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Line 16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Line 17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Line 18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Line 19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Line 20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Line 21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Line 22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Line 23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Line 24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Line 25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Line 26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Line 27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Line 28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Line 29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Line 30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Line 31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Line 32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Line 33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Line 34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Line 35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Line 36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Line 37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Line 38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Line 39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Line 40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Line 41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Line 42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Line 43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Line 44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Line 45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Line 46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Line 47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Line 48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Line 49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Line 50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Line 51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Line 52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Line 53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Line 54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Line 55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Line 56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Line 57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Line 58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Line 59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Line 60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Line 61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Line 62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Line 63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Line 64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Line 65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Line 66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Line 67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Line 68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Line 69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Line 70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Line 71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Line 72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Line 73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Line 74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Line 75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Line 76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Line 77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Line 78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Line 79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Line 80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Line 81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Line 82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Line 83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Line 84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Line 85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Line 86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Line 87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Line 88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Line 89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Line 90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Line 91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Line 92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Line 93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Line 94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Line 95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Line 96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Line 97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Line 98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Line 99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Line 100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Line 101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Line 102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Line 103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Line 104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Line 105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Line 106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Line 107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Line 108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Line 109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Line 110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Line 111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Line 112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Line 113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Line 114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Line 115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Line 116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Line 117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Line 118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Line 119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Line 120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Line 121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Line 122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Line 123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50" name="Picture 373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  <p:pic>
        <p:nvPicPr>
          <p:cNvPr id="951" name="Picture 375"/>
          <p:cNvPicPr/>
          <p:nvPr/>
        </p:nvPicPr>
        <p:blipFill>
          <a:blip r:embed="rId15"/>
          <a:stretch/>
        </p:blipFill>
        <p:spPr>
          <a:xfrm>
            <a:off x="5028120" y="2243880"/>
            <a:ext cx="2135520" cy="1572840"/>
          </a:xfrm>
          <a:prstGeom prst="rect">
            <a:avLst/>
          </a:prstGeom>
          <a:ln>
            <a:noFill/>
          </a:ln>
        </p:spPr>
      </p:pic>
      <p:sp>
        <p:nvSpPr>
          <p:cNvPr id="952" name="PlaceHolder 1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1800" b="0" strike="noStrike" spc="-1">
                <a:solidFill>
                  <a:srgbClr val="000000"/>
                </a:solidFill>
                <a:latin typeface="Malgun Gothic Semi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384840" y="139320"/>
            <a:ext cx="11441160" cy="839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200" b="1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lo stile del titolo dello schema</a:t>
            </a: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0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361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362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3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4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5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6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7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8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9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0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1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2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3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4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5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6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7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8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9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0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3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4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5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6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7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8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9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0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1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2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3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4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5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6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7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8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9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0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1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2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3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4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5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6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7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0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1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3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4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5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6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7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8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9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0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1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2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3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4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5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6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7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8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9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0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1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2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3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4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5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6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7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8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9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0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1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2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3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4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5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6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8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9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0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1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2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3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4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5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6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7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8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9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1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2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82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B215C75-61D3-40C9-B071-DBBD9E0E57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483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4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485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486" name="Picture 255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487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52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52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554E5D4-B42D-4F00-ABF9-5399A1393A8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65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65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65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TextShape 1"/>
          <p:cNvSpPr txBox="1"/>
          <p:nvPr/>
        </p:nvSpPr>
        <p:spPr>
          <a:xfrm>
            <a:off x="548640" y="4356360"/>
            <a:ext cx="11039760" cy="53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Final</a:t>
            </a: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30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presentation</a:t>
            </a: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: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9" name="TextShape 2"/>
          <p:cNvSpPr txBox="1"/>
          <p:nvPr/>
        </p:nvSpPr>
        <p:spPr>
          <a:xfrm>
            <a:off x="86778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0" name="TextShape 3"/>
          <p:cNvSpPr txBox="1"/>
          <p:nvPr/>
        </p:nvSpPr>
        <p:spPr>
          <a:xfrm>
            <a:off x="576000" y="5148720"/>
            <a:ext cx="11039760" cy="2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02/09/2020, Milano</a:t>
            </a:r>
            <a:endParaRPr lang="it-IT" sz="1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1" name="TextShape 4"/>
          <p:cNvSpPr txBox="1"/>
          <p:nvPr/>
        </p:nvSpPr>
        <p:spPr>
          <a:xfrm>
            <a:off x="92160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Carmelo Valore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modelled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taking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account the power output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P = 0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braking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express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5F0B21-5C6E-424D-9FDC-417B64D8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03" y="3765981"/>
            <a:ext cx="6497794" cy="11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Tyre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Archard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model has been converted in order to take into account, instead of the sliding velocity, the forces acting on the wheels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pressure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=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/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Tyre_contact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_a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K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opportunely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C8DA24-E20A-441F-91A6-EF14A288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389" y="4628561"/>
            <a:ext cx="4905960" cy="15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3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1)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054482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take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acount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shape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Indianapolis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circuit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simplify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model,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travel with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parallel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tangent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curve.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way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only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weight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road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3" b="7713"/>
          <a:stretch/>
        </p:blipFill>
        <p:spPr>
          <a:xfrm>
            <a:off x="6938475" y="3901616"/>
            <a:ext cx="4175727" cy="2540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127C6F2-7E6C-4E09-90D7-EAD5B0F9A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0" t="3901" r="2580" b="5282"/>
          <a:stretch/>
        </p:blipFill>
        <p:spPr>
          <a:xfrm>
            <a:off x="1448914" y="3535775"/>
            <a:ext cx="3291628" cy="29062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F957E7-37E2-495A-9AAF-EF60CEC66B3E}"/>
              </a:ext>
            </a:extLst>
          </p:cNvPr>
          <p:cNvSpPr txBox="1"/>
          <p:nvPr/>
        </p:nvSpPr>
        <p:spPr>
          <a:xfrm>
            <a:off x="6138000" y="3500273"/>
            <a:ext cx="18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283086-36D4-4D7C-84D4-596E0884CF90}"/>
              </a:ext>
            </a:extLst>
          </p:cNvPr>
          <p:cNvSpPr txBox="1"/>
          <p:nvPr/>
        </p:nvSpPr>
        <p:spPr>
          <a:xfrm>
            <a:off x="825474" y="3535775"/>
            <a:ext cx="272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65167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-94268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mg*sin(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γ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center of the curve.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again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611" y="1131647"/>
            <a:ext cx="4028389" cy="26039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AA4235-2088-4B9C-8B22-CE120C60B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" b="19492"/>
          <a:stretch/>
        </p:blipFill>
        <p:spPr>
          <a:xfrm>
            <a:off x="20700" y="4044116"/>
            <a:ext cx="12150000" cy="20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4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made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change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traversing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or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straight path: the drag force decrease is of 15% while the lift force decrease is of 30%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curvature path: the drag force decrease is of 15% while the lift force is left unchanged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436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80180" y="1981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Validation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the model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test and validate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presented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details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PDF</a:t>
            </a:r>
          </a:p>
        </p:txBody>
      </p:sp>
    </p:spTree>
    <p:extLst>
      <p:ext uri="{BB962C8B-B14F-4D97-AF65-F5344CB8AC3E}">
        <p14:creationId xmlns:p14="http://schemas.microsoft.com/office/powerpoint/2010/main" val="1897898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make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necessary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design a controller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first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 to design the controller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choose as operating point for linearization a point where we assume that: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is moving on a straight path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has a constant longitudinal speed</a:t>
            </a:r>
          </a:p>
        </p:txBody>
      </p:sp>
    </p:spTree>
    <p:extLst>
      <p:ext uri="{BB962C8B-B14F-4D97-AF65-F5344CB8AC3E}">
        <p14:creationId xmlns:p14="http://schemas.microsoft.com/office/powerpoint/2010/main" val="2391383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2240336" y="1506759"/>
            <a:ext cx="5999585" cy="2092533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304975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Non linear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values of states and inputs at the considered operating point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Linearized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56" y="1713770"/>
            <a:ext cx="1285308" cy="188552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5E6C1FB-C25B-4C95-8385-E468F0CF3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65" y="1283904"/>
            <a:ext cx="2976295" cy="23081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4BBDE9B-8F09-470A-BF85-8447A2930A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26" t="13741" r="3246"/>
          <a:stretch/>
        </p:blipFill>
        <p:spPr>
          <a:xfrm>
            <a:off x="2725471" y="4330458"/>
            <a:ext cx="2315852" cy="20415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CDF9FC4-B43A-407F-8FBB-BF7F1647EC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40" t="-634"/>
          <a:stretch/>
        </p:blipFill>
        <p:spPr>
          <a:xfrm>
            <a:off x="6306532" y="4466079"/>
            <a:ext cx="1543290" cy="19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3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Expanding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system in a Taylor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Considering linear tyre model and linear version of the slip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B05FEC-A930-4CD8-9489-5EA31861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747319"/>
            <a:ext cx="7668695" cy="79068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DE4FE83-498F-4FBD-ABBC-7CB7FF13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43" y="3429000"/>
            <a:ext cx="3962114" cy="28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1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202131" y="1164658"/>
            <a:ext cx="119448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and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best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approximate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in the case of small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angles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each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D33C0FC-6139-4B28-A6CF-3EC6EFF6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58" y="1969587"/>
            <a:ext cx="8232511" cy="44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Dynamic bicycle model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Introduction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/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objectives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7078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351CA2B-0746-4787-9B74-CB329F46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57" y="1949352"/>
            <a:ext cx="8974867" cy="4042433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948AD23-4C3B-41F6-AD40-A5C270E5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6" y="2346330"/>
            <a:ext cx="159089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2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case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possible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split the control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logic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independent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1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makes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steering angle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minimize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status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6285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longitudinal controller is to make the vehicle follow a given speed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speed profile is provided through an array of reference velocities indexed by the curvilinear abscissa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reference velocity in a specific point of the track is found by looking up this array searching for the nearest point in the trajectory from the actual position of the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design the regulator we used the transfer function from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in the linearized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SCREENSHOT SIMULINK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7406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1318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:     				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/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𝑚𝑇</m:t>
                        </m:r>
                      </m:num>
                      <m:den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500" dirty="0"/>
                  <a:t> = G(s)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blipFill>
                <a:blip r:embed="rId2"/>
                <a:stretch>
                  <a:fillRect l="-193" t="-108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tavolo, sedendo, computer, portatile&#10;&#10;Descrizione generata automaticamente">
            <a:extLst>
              <a:ext uri="{FF2B5EF4-FFF2-40B4-BE49-F238E27FC236}">
                <a16:creationId xmlns:a16="http://schemas.microsoft.com/office/drawing/2014/main" id="{A3B35CAB-204C-4940-8D55-5DAC9D5AB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5278" r="8151" b="5196"/>
          <a:stretch/>
        </p:blipFill>
        <p:spPr>
          <a:xfrm>
            <a:off x="1838204" y="1939964"/>
            <a:ext cx="8432800" cy="44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4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171323"/>
            <a:ext cx="11354148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 open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has a bandwidth of at least 1 [Hz]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ramp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						</a:t>
            </a: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5B56275-D402-478F-B212-E5CF24C9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28" y="3403370"/>
            <a:ext cx="7738344" cy="28118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B8470B-A298-4B5A-A0DD-B466AB0E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66" y="1560597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8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Tuned parameters are: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0.06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0.03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5.2 x 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3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double zeros were chosen to be coincident for tuning simplicity and were added to obtain a raise of the phase margin in order for the system to be stable. The pole at frequency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was added to obtain the desired bandwidth and to have a causal regulator.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0578B4B-350A-4458-9184-396F906F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87" y="1463103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5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function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 descr="Immagine che contiene testo, mappa, tavolo, largo&#10;&#10;Descrizione generata automaticamente">
            <a:extLst>
              <a:ext uri="{FF2B5EF4-FFF2-40B4-BE49-F238E27FC236}">
                <a16:creationId xmlns:a16="http://schemas.microsoft.com/office/drawing/2014/main" id="{29B94553-CF48-4756-95C4-94F584794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5900" r="7877" b="5228"/>
          <a:stretch/>
        </p:blipFill>
        <p:spPr>
          <a:xfrm>
            <a:off x="1283784" y="1168924"/>
            <a:ext cx="9844531" cy="51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4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 - Tracking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results</a:t>
            </a:r>
            <a:endParaRPr lang="en-GB" sz="2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3755DE-0D90-4E51-9407-A303BDD5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5" y="1055803"/>
            <a:ext cx="10160665" cy="53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6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lateral controller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to minimize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heading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idea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behind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foresee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in the 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next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instants»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better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spc="-1" dirty="0">
                <a:solidFill>
                  <a:srgbClr val="000000"/>
                </a:solidFill>
                <a:latin typeface="Malgun Gothic Semilight"/>
              </a:rPr>
              <a:t>IMMAGINE NOSTRA DEL LOOKAHEAD DISTANCE</a:t>
            </a:r>
            <a:endParaRPr lang="it-IT" sz="32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041831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build the lateral controller a slight modification in the considered state space model has been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linearized model we first neglect the longitudinal dynamics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A5EC81-11D1-438F-9925-2DCB2772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2" y="3103328"/>
            <a:ext cx="1124107" cy="90500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CAD2FB-AFD1-4DFF-BDF5-B37E27D6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02" y="4310180"/>
            <a:ext cx="834506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1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Dynamic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Tyre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68F7DE-FD24-4749-8FDC-E11AB924F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7" y="1429881"/>
            <a:ext cx="5951743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23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Then we make a change in the states by exploiting the following assumption that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T0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corresponds to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given that the vehicle is traversing a straight path and 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β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Thus obtaining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75ADC9-3173-4E88-A38E-8502B383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9" y="2409064"/>
            <a:ext cx="2124371" cy="495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17AEAA-CDAD-4B14-8251-7984DF5E4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" t="58082" r="7481" b="7923"/>
          <a:stretch/>
        </p:blipFill>
        <p:spPr>
          <a:xfrm>
            <a:off x="8384228" y="2178336"/>
            <a:ext cx="1442301" cy="9521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860373-2DFD-4B7B-B61E-D8C068C41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13"/>
          <a:stretch/>
        </p:blipFill>
        <p:spPr>
          <a:xfrm>
            <a:off x="5193325" y="2406705"/>
            <a:ext cx="1648055" cy="4953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0CC548-84F2-44A9-BC1C-AB104EEA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50" y="3953568"/>
            <a:ext cx="9547403" cy="22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5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900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this model two states and an input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(for the curvature)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have been added to take into consideration the dynamic of the 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represents the lateral positioning error with respect to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center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of gravity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the heading angle error, representing the difference between the desired yaw angle and the actual one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161A22-0103-4086-A147-1687946A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85" y="4328991"/>
            <a:ext cx="5591233" cy="15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61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B834CA-69BB-4F0A-A59E-1E21E038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20" y="1553637"/>
            <a:ext cx="8203584" cy="49113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472762E-4827-44ED-BAAC-8E1E4277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" y="3278377"/>
            <a:ext cx="3328131" cy="14618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2533B5-35BD-4D16-9476-73DE3F9A897D}"/>
              </a:ext>
            </a:extLst>
          </p:cNvPr>
          <p:cNvSpPr txBox="1"/>
          <p:nvPr/>
        </p:nvSpPr>
        <p:spPr>
          <a:xfrm>
            <a:off x="538619" y="1201483"/>
            <a:ext cx="8066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Using the small angle assumption and considering that the vehicle is well tracked we can also simplify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0819B75-034F-4AE3-BA94-9EAA48B13AC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881575" y="2167003"/>
            <a:ext cx="0" cy="1111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33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246247" y="1247358"/>
            <a:ext cx="11783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So we have the following state space model having as output the error on the lookahead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that will be the sum of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and of the error determined by the lookahead distance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*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AE9EF7-ABCC-4B54-81A7-329892E56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1" t="4070"/>
          <a:stretch/>
        </p:blipFill>
        <p:spPr>
          <a:xfrm>
            <a:off x="246247" y="2666236"/>
            <a:ext cx="8280290" cy="27494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0DFB37-822C-4F84-971A-3F381AB8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0" t="27398" r="4906" b="-1"/>
          <a:stretch/>
        </p:blipFill>
        <p:spPr>
          <a:xfrm>
            <a:off x="8960226" y="3530022"/>
            <a:ext cx="3082565" cy="14429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8FB00A-81B2-498E-9C97-1DEFAB769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7" t="7074" r="4327" b="74358"/>
          <a:stretch/>
        </p:blipFill>
        <p:spPr>
          <a:xfrm>
            <a:off x="9125147" y="2604223"/>
            <a:ext cx="2743200" cy="369027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3D4FD17-5EE7-490D-9FE1-8454EF6D381A}"/>
              </a:ext>
            </a:extLst>
          </p:cNvPr>
          <p:cNvCxnSpPr>
            <a:cxnSpLocks/>
          </p:cNvCxnSpPr>
          <p:nvPr/>
        </p:nvCxnSpPr>
        <p:spPr>
          <a:xfrm>
            <a:off x="8748074" y="2375555"/>
            <a:ext cx="0" cy="3638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95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steering angle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With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N(s)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D(s):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0B8852-C712-4996-AF7D-687ABD26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60" y="1965341"/>
            <a:ext cx="2857899" cy="8764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292F7F2-3772-4D24-A70E-7A130825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78" y="3406958"/>
            <a:ext cx="5058481" cy="14289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035D8D-0ACB-4D79-A8D3-097F5B7B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433" y="4933256"/>
            <a:ext cx="699232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96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A18EB28-4BF9-4029-9C7D-38CDF5CD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8" y="2880448"/>
            <a:ext cx="6960705" cy="3316458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curvature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254434-94AA-44BE-A3A4-9DDBA349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88" y="1904597"/>
            <a:ext cx="3274435" cy="9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3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the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plant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G(s)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21D085-9DAC-4259-8970-C852A979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54" y="1098458"/>
            <a:ext cx="9951091" cy="52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7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B97AA6-D74C-4BF8-A04A-CB5C6FD48113}"/>
              </a:ext>
            </a:extLst>
          </p:cNvPr>
          <p:cNvSpPr txBox="1"/>
          <p:nvPr/>
        </p:nvSpPr>
        <p:spPr>
          <a:xfrm>
            <a:off x="438784" y="1121910"/>
            <a:ext cx="117082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Starting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from the 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plant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following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tuned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0.01 [Hz]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2*10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-4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combining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and G(s)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system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step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integrator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added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testing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overwhelm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non-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No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rescheduling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bandwidth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similar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9BD5A2-B55D-46CB-9BB6-3992BC4C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8" y="2117915"/>
            <a:ext cx="3810532" cy="9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65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diagram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75CF03-3893-4B0A-9501-FC14D4101F1C}"/>
              </a:ext>
            </a:extLst>
          </p:cNvPr>
          <p:cNvSpPr/>
          <p:nvPr/>
        </p:nvSpPr>
        <p:spPr>
          <a:xfrm>
            <a:off x="9822730" y="5766161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4303A-FB26-4349-A667-5BFF8F951FB8}"/>
              </a:ext>
            </a:extLst>
          </p:cNvPr>
          <p:cNvSpPr/>
          <p:nvPr/>
        </p:nvSpPr>
        <p:spPr>
          <a:xfrm>
            <a:off x="9313683" y="5129852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314F75-FBD1-4265-9A04-D0F2CB5A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6" y="1079650"/>
            <a:ext cx="10380096" cy="53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5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Step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response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9FDB87-E57E-4221-A6D7-46DDB320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5" y="1112021"/>
            <a:ext cx="10269263" cy="53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3632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0" y="1250778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Initial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Equilibrium with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inertial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Oij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A72F03-3DB4-41E7-9FFB-679A997AE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5" t="-649" r="6752" b="-1"/>
          <a:stretch/>
        </p:blipFill>
        <p:spPr>
          <a:xfrm>
            <a:off x="277213" y="2671816"/>
            <a:ext cx="7280923" cy="16612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6129B76-04C0-4F85-B75D-F51003E26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6" t="17442" r="13500" b="8105"/>
          <a:stretch/>
        </p:blipFill>
        <p:spPr>
          <a:xfrm>
            <a:off x="2026179" y="4543720"/>
            <a:ext cx="4168307" cy="1432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786308-6B1E-4120-83DD-643CE4B7F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68" y="2121303"/>
            <a:ext cx="3741749" cy="29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9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438784" y="1309725"/>
            <a:ext cx="1101050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instantly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1/k with k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feed-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forward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mechanism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implemented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current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822B618-DEC4-40EC-BCA0-A9B67F1CBF1C}"/>
              </a:ext>
            </a:extLst>
          </p:cNvPr>
          <p:cNvGrpSpPr/>
          <p:nvPr/>
        </p:nvGrpSpPr>
        <p:grpSpPr>
          <a:xfrm>
            <a:off x="1212144" y="4590853"/>
            <a:ext cx="9641975" cy="930422"/>
            <a:chOff x="1046374" y="4056473"/>
            <a:chExt cx="9132928" cy="849954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786E2176-173C-41E7-9AA0-A5B881885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" t="33023" r="1518" b="6346"/>
            <a:stretch/>
          </p:blipFill>
          <p:spPr>
            <a:xfrm>
              <a:off x="5285022" y="4056473"/>
              <a:ext cx="4894280" cy="849954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A7296EA-83A1-4D72-A7C2-A869778DA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45" b="68556"/>
            <a:stretch/>
          </p:blipFill>
          <p:spPr>
            <a:xfrm>
              <a:off x="1046374" y="4261651"/>
              <a:ext cx="4172660" cy="434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919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593889" y="1337577"/>
            <a:ext cx="120788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F22AE9-8F45-47B5-8F3D-388B376D0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47" y="1923069"/>
            <a:ext cx="9352331" cy="39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8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273378" y="1085609"/>
            <a:ext cx="120788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design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they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tested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original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non-linear model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shown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following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46DCD6-2033-47E9-9341-90EA10D0C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" b="1447"/>
          <a:stretch/>
        </p:blipFill>
        <p:spPr>
          <a:xfrm>
            <a:off x="1752964" y="1829746"/>
            <a:ext cx="8720215" cy="45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1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speed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profile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tracking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9F412-522D-4B86-A022-B461ED8C0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" t="3854" r="1144" b="5352"/>
          <a:stretch/>
        </p:blipFill>
        <p:spPr>
          <a:xfrm>
            <a:off x="598106" y="1234911"/>
            <a:ext cx="11072318" cy="50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center of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gravity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B21A9C-1365-4B7F-B169-97B11E2ED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" t="7860" r="1458" b="2771"/>
          <a:stretch/>
        </p:blipFill>
        <p:spPr>
          <a:xfrm>
            <a:off x="335802" y="1234912"/>
            <a:ext cx="11419423" cy="51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7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lookahead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29D706-15F8-4578-BB1C-BA24BD113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t="3866" r="627" b="2039"/>
          <a:stretch/>
        </p:blipFill>
        <p:spPr>
          <a:xfrm>
            <a:off x="797320" y="1263192"/>
            <a:ext cx="10622588" cy="50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64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Controlled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steering angle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BC80FA7-CC1D-4B27-A959-4CC28DCCC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 t="3678" r="1015" b="2053"/>
          <a:stretch/>
        </p:blipFill>
        <p:spPr>
          <a:xfrm>
            <a:off x="670320" y="1168924"/>
            <a:ext cx="10845811" cy="51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7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TextShape 1"/>
          <p:cNvSpPr txBox="1"/>
          <p:nvPr/>
        </p:nvSpPr>
        <p:spPr>
          <a:xfrm>
            <a:off x="1523880" y="6477120"/>
            <a:ext cx="469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0C90417-1DA3-4A8B-9842-1DB5C7568ACC}" type="slidenum">
              <a:rPr lang="it-IT" sz="1200" b="0" strike="noStrike" spc="-1">
                <a:solidFill>
                  <a:srgbClr val="8B8B8B"/>
                </a:solidFill>
                <a:latin typeface="Malgun Gothic Semilight"/>
                <a:ea typeface="Malgun Gothic Semilight"/>
              </a:rPr>
              <a:t>47</a:t>
            </a:fld>
            <a:endParaRPr lang="it-IT" sz="1200" b="0" strike="noStrike" spc="-1">
              <a:latin typeface="Times New Roman"/>
            </a:endParaRPr>
          </a:p>
        </p:txBody>
      </p:sp>
      <p:sp>
        <p:nvSpPr>
          <p:cNvPr id="3116" name="TextShape 2"/>
          <p:cNvSpPr txBox="1"/>
          <p:nvPr/>
        </p:nvSpPr>
        <p:spPr>
          <a:xfrm>
            <a:off x="1590840" y="652320"/>
            <a:ext cx="9010440" cy="75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000" b="1" strike="noStrike" spc="-1" dirty="0">
                <a:solidFill>
                  <a:srgbClr val="000000"/>
                </a:solidFill>
                <a:latin typeface="Malgun Gothic Semilight"/>
                <a:ea typeface="Malgun Gothic Semilight"/>
              </a:rPr>
              <a:t>Meeting 7: </a:t>
            </a:r>
            <a:r>
              <a:rPr lang="it-IT" sz="3000" b="1" strike="noStrike" spc="-1" dirty="0" err="1">
                <a:solidFill>
                  <a:srgbClr val="000000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3000" b="1" strike="noStrike" spc="-1" dirty="0">
                <a:solidFill>
                  <a:srgbClr val="000000"/>
                </a:solidFill>
                <a:latin typeface="Malgun Gothic Semilight"/>
                <a:ea typeface="Malgun Gothic Semilight"/>
              </a:rPr>
              <a:t> Control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3876632" y="1574289"/>
            <a:ext cx="7920438" cy="2762488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276694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set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followings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states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state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56" y="2502861"/>
            <a:ext cx="2019582" cy="29626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D7157B-157F-4BFC-BFEF-BBDF5FFD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9" t="2715" r="3781" b="7594"/>
          <a:stretch/>
        </p:blipFill>
        <p:spPr>
          <a:xfrm>
            <a:off x="7599284" y="4487170"/>
            <a:ext cx="3857712" cy="160342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9FD333-06A3-4974-91E9-523ADEB59D26}"/>
              </a:ext>
            </a:extLst>
          </p:cNvPr>
          <p:cNvCxnSpPr>
            <a:cxnSpLocks/>
          </p:cNvCxnSpPr>
          <p:nvPr/>
        </p:nvCxnSpPr>
        <p:spPr>
          <a:xfrm flipV="1">
            <a:off x="2045616" y="3003563"/>
            <a:ext cx="2138030" cy="11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0417279-1F26-4500-B6E2-9639BB2C48A0}"/>
              </a:ext>
            </a:extLst>
          </p:cNvPr>
          <p:cNvCxnSpPr>
            <a:cxnSpLocks/>
          </p:cNvCxnSpPr>
          <p:nvPr/>
        </p:nvCxnSpPr>
        <p:spPr>
          <a:xfrm>
            <a:off x="2045616" y="5071621"/>
            <a:ext cx="53261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0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225356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ormula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from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experimental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data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Takes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input: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slip angle </a:t>
            </a:r>
            <a:r>
              <a:rPr lang="el-GR" sz="2400" b="0" strike="noStrike" spc="-1" dirty="0">
                <a:solidFill>
                  <a:srgbClr val="000000"/>
                </a:solidFill>
                <a:latin typeface="Malgun Gothic Semilight"/>
              </a:rPr>
              <a:t>α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amplitude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D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Pacejka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710D0F-E8B2-4969-AADB-A71B0148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32" y="1503111"/>
            <a:ext cx="6544588" cy="57158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7265725-3D0C-4D94-A9BD-81943B69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000" y="2319962"/>
            <a:ext cx="5582429" cy="3543795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B3A0059-6E1F-4BC6-8B0E-4191850E94B1}"/>
              </a:ext>
            </a:extLst>
          </p:cNvPr>
          <p:cNvCxnSpPr>
            <a:cxnSpLocks/>
          </p:cNvCxnSpPr>
          <p:nvPr/>
        </p:nvCxnSpPr>
        <p:spPr>
          <a:xfrm>
            <a:off x="8144759" y="3091992"/>
            <a:ext cx="322396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3DAD618C-3DD5-440E-8AFD-2E8001BD44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47242" y="3091992"/>
            <a:ext cx="3758152" cy="1414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0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physics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through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friction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dimension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endParaRPr lang="it-IT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1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h</a:t>
            </a: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1)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507FD1-4F3C-4DBB-8FB9-7E034351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5" t="56623" r="12115" b="5931"/>
          <a:stretch/>
        </p:blipFill>
        <p:spPr>
          <a:xfrm>
            <a:off x="7389417" y="5222542"/>
            <a:ext cx="2954956" cy="9586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75A86A3-352D-4F11-80C2-2A8AFFD4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995" y="2714839"/>
            <a:ext cx="4690207" cy="14740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5AAC9E-2BF1-43EB-99A8-1FC0D569A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95" y="1137393"/>
            <a:ext cx="4448101" cy="11869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975167-D5B1-4E71-AEA0-EE1B933F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" t="9203" r="12254" b="53351"/>
          <a:stretch/>
        </p:blipFill>
        <p:spPr>
          <a:xfrm>
            <a:off x="1302319" y="5222542"/>
            <a:ext cx="4793381" cy="958611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7ACDECE-2789-43E1-87E9-2E9738F9B2BA}"/>
              </a:ext>
            </a:extLst>
          </p:cNvPr>
          <p:cNvCxnSpPr>
            <a:cxnSpLocks/>
          </p:cNvCxnSpPr>
          <p:nvPr/>
        </p:nvCxnSpPr>
        <p:spPr>
          <a:xfrm>
            <a:off x="4716379" y="3619580"/>
            <a:ext cx="29838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45C5B5-CC72-4AB4-B65E-C9DCFCEA1A2E}"/>
              </a:ext>
            </a:extLst>
          </p:cNvPr>
          <p:cNvCxnSpPr>
            <a:cxnSpLocks/>
          </p:cNvCxnSpPr>
          <p:nvPr/>
        </p:nvCxnSpPr>
        <p:spPr>
          <a:xfrm>
            <a:off x="6973933" y="1739391"/>
            <a:ext cx="812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72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5490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control variable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determines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on the ellipse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output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will be scaled according 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set the peak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+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) =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4617-480B-4DAA-A7BD-6F103717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27" y="2823068"/>
            <a:ext cx="6220346" cy="3488045"/>
          </a:xfrm>
          <a:prstGeom prst="rect">
            <a:avLst/>
          </a:prstGeom>
        </p:spPr>
      </p:pic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8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Aerodynamic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forces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000" y="1127880"/>
            <a:ext cx="1214700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drag force impacts on the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acceleration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negative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because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opposite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air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density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drag/lift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area 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Square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44CBA8-E8B9-4AF0-A93A-05F436EE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4068801"/>
            <a:ext cx="2629267" cy="838317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0490125A-3AD7-45F6-BBA9-1C6142426CB0}"/>
              </a:ext>
            </a:extLst>
          </p:cNvPr>
          <p:cNvGrpSpPr/>
          <p:nvPr/>
        </p:nvGrpSpPr>
        <p:grpSpPr>
          <a:xfrm>
            <a:off x="1659124" y="2313252"/>
            <a:ext cx="8957750" cy="1153465"/>
            <a:chOff x="1392880" y="1766998"/>
            <a:chExt cx="8957750" cy="115346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9B64CD-28BC-49C4-BAB1-C571A8E1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2880" y="1920198"/>
              <a:ext cx="8859486" cy="1000265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39DC19AE-F442-4FF7-B9E9-88D8529FA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07" r="57633" b="63450"/>
            <a:stretch/>
          </p:blipFill>
          <p:spPr>
            <a:xfrm>
              <a:off x="9455084" y="1766998"/>
              <a:ext cx="895546" cy="306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25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1969</TotalTime>
  <Words>1912</Words>
  <Application>Microsoft Office PowerPoint</Application>
  <PresentationFormat>Widescreen</PresentationFormat>
  <Paragraphs>363</Paragraphs>
  <Slides>47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16</vt:i4>
      </vt:variant>
      <vt:variant>
        <vt:lpstr>Titoli diapositive</vt:lpstr>
      </vt:variant>
      <vt:variant>
        <vt:i4>47</vt:i4>
      </vt:variant>
    </vt:vector>
  </HeadingPairs>
  <TitlesOfParts>
    <vt:vector size="71" baseType="lpstr">
      <vt:lpstr>Malgun Gothic Semilight</vt:lpstr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Alessio Russo</dc:creator>
  <dc:description/>
  <cp:lastModifiedBy>Alessio Russo</cp:lastModifiedBy>
  <cp:revision>231</cp:revision>
  <dcterms:created xsi:type="dcterms:W3CDTF">2020-05-01T16:55:40Z</dcterms:created>
  <dcterms:modified xsi:type="dcterms:W3CDTF">2020-09-13T21:00:51Z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